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21" r:id="rId66"/>
    <p:sldId id="322" r:id="rId67"/>
    <p:sldId id="323" r:id="rId68"/>
    <p:sldId id="319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13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17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495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927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2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158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94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007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5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25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6E59E-280C-4B8B-A83F-9E5ED8550438}" type="datetimeFigureOut">
              <a:rPr lang="zh-CN" altLang="en-US" smtClean="0"/>
              <a:t>2016/10/12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63456-3FB2-41E9-BAA2-289517367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00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mozilla.org/zh-CN/docs/Web/API/HTMLCanvasElement" TargetMode="External"/><Relationship Id="rId3" Type="http://schemas.openxmlformats.org/officeDocument/2006/relationships/hyperlink" Target="https://developer.mozilla.org/zh-CN/docs/Web/HTML/Element/canvas" TargetMode="External"/><Relationship Id="rId7" Type="http://schemas.openxmlformats.org/officeDocument/2006/relationships/hyperlink" Target="https://developer.mozilla.org/en-US/docs/Glossary/DOM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eveloper.mozilla.org/zh-CN/docs/Web/HTML/Element/canvas#attr-height" TargetMode="External"/><Relationship Id="rId5" Type="http://schemas.openxmlformats.org/officeDocument/2006/relationships/hyperlink" Target="https://developer.mozilla.org/zh-CN/docs/Web/HTML/Element/canvas#attr-width" TargetMode="External"/><Relationship Id="rId4" Type="http://schemas.openxmlformats.org/officeDocument/2006/relationships/hyperlink" Target="https://developer.mozilla.org/zh-CN/docs/Web/HTML/Element/img" TargetMode="External"/><Relationship Id="rId9" Type="http://schemas.openxmlformats.org/officeDocument/2006/relationships/hyperlink" Target="https://developer.mozilla.org/en-US/docs/Glossary/CSS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第三章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HTML5 </a:t>
            </a:r>
            <a:r>
              <a:rPr lang="zh-CN" altLang="en-US" dirty="0"/>
              <a:t>的二维和三维绘图</a:t>
            </a:r>
          </a:p>
        </p:txBody>
      </p:sp>
    </p:spTree>
    <p:extLst>
      <p:ext uri="{BB962C8B-B14F-4D97-AF65-F5344CB8AC3E}">
        <p14:creationId xmlns:p14="http://schemas.microsoft.com/office/powerpoint/2010/main" val="371643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4" y="222069"/>
            <a:ext cx="5524500" cy="3505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413" y="874531"/>
            <a:ext cx="2276475" cy="2200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97" y="4183243"/>
            <a:ext cx="83058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57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33362"/>
            <a:ext cx="8553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8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11" y="508635"/>
            <a:ext cx="83153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2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97" y="117838"/>
            <a:ext cx="8439150" cy="4514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403" y="1933302"/>
            <a:ext cx="1295400" cy="1190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1403" y="3428592"/>
            <a:ext cx="942975" cy="923925"/>
          </a:xfrm>
          <a:prstGeom prst="rect">
            <a:avLst/>
          </a:prstGeom>
        </p:spPr>
      </p:pic>
      <p:sp>
        <p:nvSpPr>
          <p:cNvPr id="5" name="标注: 上箭头 4"/>
          <p:cNvSpPr/>
          <p:nvPr/>
        </p:nvSpPr>
        <p:spPr>
          <a:xfrm>
            <a:off x="4197530" y="4415245"/>
            <a:ext cx="1950720" cy="1524000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如果第</a:t>
            </a:r>
            <a:r>
              <a:rPr lang="en-US" altLang="zh-CN" dirty="0"/>
              <a:t>10</a:t>
            </a:r>
            <a:r>
              <a:rPr lang="zh-CN" altLang="en-US" dirty="0"/>
              <a:t>行改为</a:t>
            </a:r>
            <a:endParaRPr lang="en-US" altLang="zh-CN" dirty="0"/>
          </a:p>
          <a:p>
            <a:pPr algn="ctr"/>
            <a:r>
              <a:rPr lang="en-US" altLang="zh-CN" dirty="0" err="1"/>
              <a:t>ctx.stroke</a:t>
            </a:r>
            <a:r>
              <a:rPr lang="en-US" altLang="zh-CN" dirty="0"/>
              <a:t>();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287" y="2827020"/>
            <a:ext cx="733425" cy="838200"/>
          </a:xfrm>
          <a:prstGeom prst="rect">
            <a:avLst/>
          </a:prstGeom>
        </p:spPr>
      </p:pic>
      <p:sp>
        <p:nvSpPr>
          <p:cNvPr id="7" name="标注: 上箭头 6"/>
          <p:cNvSpPr/>
          <p:nvPr/>
        </p:nvSpPr>
        <p:spPr>
          <a:xfrm>
            <a:off x="6442575" y="3753393"/>
            <a:ext cx="2316480" cy="2185852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如果第</a:t>
            </a:r>
            <a:r>
              <a:rPr lang="en-US" altLang="zh-CN" dirty="0"/>
              <a:t>10</a:t>
            </a:r>
            <a:r>
              <a:rPr lang="zh-CN" altLang="en-US" dirty="0"/>
              <a:t>行改为</a:t>
            </a:r>
            <a:r>
              <a:rPr lang="en-US" altLang="zh-CN" dirty="0"/>
              <a:t>:</a:t>
            </a:r>
          </a:p>
          <a:p>
            <a:r>
              <a:rPr lang="en-US" altLang="zh-CN" dirty="0" err="1"/>
              <a:t>ctx.closePath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ctx.stroke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0591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4" y="1"/>
            <a:ext cx="8324850" cy="21336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1143"/>
            <a:ext cx="4615543" cy="47213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3694" y="3183935"/>
            <a:ext cx="23431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48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90"/>
            <a:ext cx="8353425" cy="2228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0545"/>
            <a:ext cx="837247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10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10" y="321265"/>
            <a:ext cx="6067425" cy="4543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271" y="2887163"/>
            <a:ext cx="1381125" cy="14668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34055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54" y="329565"/>
            <a:ext cx="80772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7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6" y="1283289"/>
            <a:ext cx="8420100" cy="5057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730" y="0"/>
            <a:ext cx="5251269" cy="171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21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22" y="0"/>
            <a:ext cx="7668412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200" y="4473485"/>
            <a:ext cx="160972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5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第一节 </a:t>
            </a:r>
            <a:r>
              <a:rPr lang="en-US" altLang="zh-CN" sz="5400" dirty="0"/>
              <a:t>HTML5</a:t>
            </a:r>
            <a:r>
              <a:rPr lang="zh-CN" altLang="en-US" sz="5400" dirty="0"/>
              <a:t>的二维绘图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CANVAS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5404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47625"/>
            <a:ext cx="8343900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36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71487"/>
            <a:ext cx="835342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63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59"/>
            <a:ext cx="8305800" cy="1343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00" y="1486684"/>
            <a:ext cx="5733777" cy="52374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792" y="3793128"/>
            <a:ext cx="18383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58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4775"/>
            <a:ext cx="8382000" cy="664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298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0" y="762000"/>
            <a:ext cx="6829425" cy="2905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80" y="0"/>
            <a:ext cx="5114925" cy="762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434" y="381000"/>
            <a:ext cx="2133600" cy="2200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903" y="3667125"/>
            <a:ext cx="6029325" cy="1104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384" y="2495550"/>
            <a:ext cx="2219325" cy="22288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903" y="5536202"/>
            <a:ext cx="5943600" cy="1019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384" y="4695825"/>
            <a:ext cx="215265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04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05" y="187914"/>
            <a:ext cx="8267700" cy="11525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46" y="1667827"/>
            <a:ext cx="6048375" cy="2181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838" y="2249940"/>
            <a:ext cx="13335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95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723900"/>
            <a:ext cx="8648700" cy="5410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068" y="4558121"/>
            <a:ext cx="10001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60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" y="168185"/>
            <a:ext cx="7010400" cy="5372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14" y="3137535"/>
            <a:ext cx="3352800" cy="7048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089" y="5799228"/>
            <a:ext cx="3400425" cy="676275"/>
          </a:xfrm>
          <a:prstGeom prst="rect">
            <a:avLst/>
          </a:prstGeom>
        </p:spPr>
      </p:pic>
      <p:sp>
        <p:nvSpPr>
          <p:cNvPr id="5" name="标注: 左箭头 4"/>
          <p:cNvSpPr/>
          <p:nvPr/>
        </p:nvSpPr>
        <p:spPr>
          <a:xfrm>
            <a:off x="4511040" y="5930537"/>
            <a:ext cx="4180114" cy="544966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68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第</a:t>
            </a:r>
            <a:r>
              <a:rPr lang="en-US" altLang="zh-CN" dirty="0"/>
              <a:t>4</a:t>
            </a:r>
            <a:r>
              <a:rPr lang="zh-CN" altLang="en-US" dirty="0"/>
              <a:t>行改为</a:t>
            </a:r>
            <a:r>
              <a:rPr lang="en-US" altLang="zh-CN" dirty="0"/>
              <a:t>: </a:t>
            </a:r>
          </a:p>
          <a:p>
            <a:pPr algn="ctr"/>
            <a:r>
              <a:rPr lang="en-US" altLang="zh-CN" dirty="0" err="1"/>
              <a:t>ctx.strockText</a:t>
            </a:r>
            <a:r>
              <a:rPr lang="en-US" altLang="zh-CN" dirty="0"/>
              <a:t>(“Hello world”,10,50);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017" y="168185"/>
            <a:ext cx="5381897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47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866775"/>
            <a:ext cx="819150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6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9" y="277994"/>
            <a:ext cx="83058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2550" y="1384889"/>
            <a:ext cx="2525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dirty="0">
                <a:solidFill>
                  <a:srgbClr val="4D4E53"/>
                </a:solidFill>
                <a:latin typeface="Open Sans"/>
              </a:rPr>
              <a:t>Canvas 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的默认大小为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300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像素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×150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像素（宽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×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高，像素的单位是</a:t>
            </a:r>
            <a:r>
              <a:rPr lang="en-US" altLang="zh-CN" dirty="0" err="1">
                <a:solidFill>
                  <a:srgbClr val="4D4E53"/>
                </a:solidFill>
                <a:latin typeface="Open Sans"/>
              </a:rPr>
              <a:t>px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）。但是，可以使用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HTML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的高度和宽度属性来自定义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Canvas 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的尺寸。为了在 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Canvas 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上绘制图形，我们使用一个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JavaScript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上下文对象，它能动态创建图像（ </a:t>
            </a:r>
            <a:r>
              <a:rPr lang="en-US" altLang="zh-CN" dirty="0">
                <a:solidFill>
                  <a:srgbClr val="4D4E53"/>
                </a:solidFill>
                <a:latin typeface="Open Sans"/>
              </a:rPr>
              <a:t>creates graphics on the fly</a:t>
            </a:r>
            <a:r>
              <a:rPr lang="zh-CN" altLang="en-US" dirty="0">
                <a:solidFill>
                  <a:srgbClr val="4D4E53"/>
                </a:solidFill>
                <a:latin typeface="Open Sans"/>
              </a:rPr>
              <a:t>）。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166" y="103278"/>
            <a:ext cx="6054634" cy="658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567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9" y="0"/>
            <a:ext cx="7207898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123" y="773267"/>
            <a:ext cx="3831805" cy="39293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11250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33350"/>
            <a:ext cx="8420100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91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981075"/>
            <a:ext cx="70580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340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88" y="327796"/>
            <a:ext cx="84582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706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4655" y="266002"/>
            <a:ext cx="24929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rgbClr val="4D4E5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基本的动画</a:t>
            </a:r>
            <a:endParaRPr lang="zh-CN" altLang="en-US" sz="3600" b="0" i="0" dirty="0">
              <a:solidFill>
                <a:srgbClr val="4D4E5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23987"/>
            <a:ext cx="828675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84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92" y="0"/>
            <a:ext cx="8166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991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1" y="0"/>
            <a:ext cx="7525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857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1" y="666205"/>
            <a:ext cx="8820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46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28575"/>
            <a:ext cx="8867775" cy="680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89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Three.js </a:t>
            </a:r>
            <a:r>
              <a:rPr lang="zh-CN" altLang="en-US" dirty="0"/>
              <a:t>进行</a:t>
            </a:r>
            <a:r>
              <a:rPr lang="en-US" altLang="zh-CN" dirty="0"/>
              <a:t>3D</a:t>
            </a:r>
            <a:r>
              <a:rPr lang="zh-CN" altLang="en-US" dirty="0"/>
              <a:t>绘图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概念， </a:t>
            </a:r>
            <a:r>
              <a:rPr lang="en-US" altLang="zh-CN" dirty="0" err="1"/>
              <a:t>js</a:t>
            </a:r>
            <a:r>
              <a:rPr lang="zh-CN" altLang="en-US" dirty="0"/>
              <a:t>库，示例</a:t>
            </a:r>
          </a:p>
        </p:txBody>
      </p:sp>
    </p:spTree>
    <p:extLst>
      <p:ext uri="{BB962C8B-B14F-4D97-AF65-F5344CB8AC3E}">
        <p14:creationId xmlns:p14="http://schemas.microsoft.com/office/powerpoint/2010/main" val="2131378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1" y="292281"/>
            <a:ext cx="6048375" cy="1257300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96091" y="1896870"/>
            <a:ext cx="7680960" cy="123110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95DD"/>
                </a:solidFill>
                <a:effectLst/>
                <a:latin typeface="Consolas" panose="020B0609020204030204" pitchFamily="49" charset="0"/>
                <a:ea typeface="Open Sans"/>
                <a:hlinkClick r:id="rId3" tooltip="&lt;canvas&gt;元素可被用来通过脚本（通常是JavaScript）绘制图形。比如,它可以被用来绘制图形,制作图片集合,甚至用来实现动画效果。你可以(也应该)在元素标签内写入可提供替代的的代码内容，这些内容将会在在旧的、不支持&lt;canvas&gt;元素的浏览器或是禁用了JavaScript的浏览器内渲染并展现。"/>
              </a:rPr>
              <a:t>&lt;canvas&gt;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看起来和 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95DD"/>
                </a:solidFill>
                <a:effectLst/>
                <a:latin typeface="Consolas" panose="020B0609020204030204" pitchFamily="49" charset="0"/>
                <a:ea typeface="Open Sans"/>
                <a:hlinkClick r:id="rId4" tooltip="HTML Image 元素（ &lt;img&gt; ）代表文档中的一个图像。"/>
              </a:rPr>
              <a:t>&lt;img&gt;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元素很相像，唯一的不同就是它并没有 src 和 alt 属性。实际上，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latin typeface="Consolas" panose="020B0609020204030204" pitchFamily="49" charset="0"/>
              </a:rPr>
              <a:t>&lt;canvas&gt;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标签只有两个属性</a:t>
            </a:r>
            <a:r>
              <a:rPr kumimoji="0" lang="zh-CN" altLang="zh-CN" sz="1600" b="1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——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95DD"/>
                </a:solidFill>
                <a:effectLst/>
                <a:latin typeface="Consolas" panose="020B0609020204030204" pitchFamily="49" charset="0"/>
                <a:hlinkClick r:id="rId5"/>
              </a:rPr>
              <a:t>width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和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95DD"/>
                </a:solidFill>
                <a:effectLst/>
                <a:latin typeface="Consolas" panose="020B0609020204030204" pitchFamily="49" charset="0"/>
                <a:hlinkClick r:id="rId6"/>
              </a:rPr>
              <a:t>height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。这些都是可选的，并且同样利用 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Open Sans"/>
                <a:hlinkClick r:id="rId7" tooltip="DOM: The DOM (Document Object Model) is an API that represents and interacts with any HTML or XML document. The DOM is a document model loaded in the browser and representing the document as a node tree, where each node represents part of the document (e.g. an element, text string, or comment)."/>
              </a:rPr>
              <a:t>DOM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0095DD"/>
                </a:solidFill>
                <a:effectLst/>
                <a:ea typeface="Open Sans"/>
                <a:hlinkClick r:id="rId8"/>
              </a:rPr>
              <a:t>properties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 来设置。当没有设置宽度和高度的时候，canvas会初始化宽度为300像素和高度为150像素。该元素可以使用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ea typeface="Open Sans"/>
                <a:hlinkClick r:id="rId9" tooltip="CSS: CSS (Cascading StyleSheets) is a declarative language that controls how webpages look in the browser."/>
              </a:rPr>
              <a:t>CSS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rgbClr val="4D4E53"/>
                </a:solidFill>
                <a:effectLst/>
                <a:ea typeface="Open Sans"/>
              </a:rPr>
              <a:t>来定义大小，但在绘制时图像会伸缩以适应它的框架尺寸：如果CSS的尺寸与初始画布的比例不一致，它会出现扭曲。</a:t>
            </a:r>
            <a:r>
              <a:rPr kumimoji="0" lang="zh-CN" altLang="zh-CN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1041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</a:t>
            </a:r>
            <a:r>
              <a:rPr lang="en-US" altLang="zh-CN" dirty="0"/>
              <a:t>3D</a:t>
            </a:r>
            <a:r>
              <a:rPr lang="zh-CN" altLang="en-US" dirty="0"/>
              <a:t>概念</a:t>
            </a:r>
            <a:r>
              <a:rPr lang="en-US" altLang="zh-CN" dirty="0"/>
              <a:t>—</a:t>
            </a:r>
            <a:r>
              <a:rPr lang="zh-CN" altLang="en-US" dirty="0"/>
              <a:t>投影方式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7" y="1498010"/>
            <a:ext cx="4388901" cy="302173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388" y="1498010"/>
            <a:ext cx="4674612" cy="29856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1606" y="4689957"/>
            <a:ext cx="22585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perspective 透视投影</a:t>
            </a:r>
          </a:p>
        </p:txBody>
      </p:sp>
      <p:sp>
        <p:nvSpPr>
          <p:cNvPr id="6" name="矩形 5"/>
          <p:cNvSpPr/>
          <p:nvPr/>
        </p:nvSpPr>
        <p:spPr>
          <a:xfrm>
            <a:off x="4840351" y="4689957"/>
            <a:ext cx="2437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orthographic  平行投影</a:t>
            </a:r>
          </a:p>
        </p:txBody>
      </p:sp>
    </p:spTree>
    <p:extLst>
      <p:ext uri="{BB962C8B-B14F-4D97-AF65-F5344CB8AC3E}">
        <p14:creationId xmlns:p14="http://schemas.microsoft.com/office/powerpoint/2010/main" val="31229708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场景：</a:t>
            </a:r>
            <a:r>
              <a:rPr lang="en-US" altLang="zh-CN" dirty="0"/>
              <a:t>scene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83079"/>
            <a:ext cx="7262642" cy="14042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27" y="3187336"/>
            <a:ext cx="6505575" cy="800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27" y="4591593"/>
            <a:ext cx="65722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15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几何形体：</a:t>
            </a:r>
            <a:r>
              <a:rPr lang="en-US" altLang="zh-CN" dirty="0"/>
              <a:t>Geometry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0" y="1690689"/>
            <a:ext cx="7792539" cy="46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38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0263" y="870857"/>
            <a:ext cx="3274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基本几何形体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3" y="1533934"/>
            <a:ext cx="2325188" cy="20303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7575" y="3564302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BoxGeometry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578" y="267109"/>
            <a:ext cx="2243771" cy="205808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079570" y="249065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CircleGeometry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476" y="329361"/>
            <a:ext cx="2009775" cy="19335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1467" y="249065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ConeGeometry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613" y="3025451"/>
            <a:ext cx="2171700" cy="19526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26613" y="4978076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CylinderGeometry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408" y="3019239"/>
            <a:ext cx="2574368" cy="245260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897345" y="558599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SphereGeometry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464" y="5631099"/>
            <a:ext cx="5573486" cy="1003067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5464" y="51025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TextGeometry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766201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0629" y="165463"/>
            <a:ext cx="251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拉伸和旋转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217" y="791651"/>
            <a:ext cx="5578055" cy="40067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57337" y="5779161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ExtrudeGeometry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61" y="165463"/>
            <a:ext cx="2543175" cy="39052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725209" y="442909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LatheGeometry</a:t>
            </a:r>
            <a:endParaRPr lang="en-US" altLang="zh-CN" b="0" i="0" dirty="0">
              <a:solidFill>
                <a:srgbClr val="333333"/>
              </a:solidFill>
              <a:effectLst/>
              <a:latin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694915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材质：</a:t>
            </a:r>
            <a:r>
              <a:rPr lang="en-US" altLang="zh-CN" dirty="0"/>
              <a:t>material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84" y="1493022"/>
            <a:ext cx="8937232" cy="10063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25" y="2928006"/>
            <a:ext cx="3507366" cy="3556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7463" y="2928006"/>
            <a:ext cx="3605348" cy="36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27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86" y="2265862"/>
            <a:ext cx="4016058" cy="37778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618" y="2279197"/>
            <a:ext cx="3660742" cy="37777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65612" y="68568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MeshLambertMaterial</a:t>
            </a:r>
            <a:endParaRPr lang="en-US" altLang="zh-CN" dirty="0">
              <a:solidFill>
                <a:srgbClr val="333333"/>
              </a:solidFill>
              <a:latin typeface="inconsolata"/>
            </a:endParaRPr>
          </a:p>
          <a:p>
            <a:r>
              <a:rPr lang="en-US" altLang="zh-CN" dirty="0">
                <a:solidFill>
                  <a:srgbClr val="555555"/>
                </a:solidFill>
                <a:latin typeface="inconsolata"/>
              </a:rPr>
              <a:t>A material for non-shiny (</a:t>
            </a:r>
            <a:r>
              <a:rPr lang="en-US" altLang="zh-CN" dirty="0" err="1">
                <a:solidFill>
                  <a:srgbClr val="555555"/>
                </a:solidFill>
                <a:latin typeface="inconsolata"/>
              </a:rPr>
              <a:t>Lambertian</a:t>
            </a:r>
            <a:r>
              <a:rPr lang="en-US" altLang="zh-CN" dirty="0">
                <a:solidFill>
                  <a:srgbClr val="555555"/>
                </a:solidFill>
                <a:latin typeface="inconsolata"/>
              </a:rPr>
              <a:t>) surfaces, evaluated per vertex.</a:t>
            </a:r>
            <a:endParaRPr lang="en-US" altLang="zh-CN" b="0" i="0" dirty="0">
              <a:solidFill>
                <a:srgbClr val="555555"/>
              </a:solidFill>
              <a:effectLst/>
              <a:latin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769168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240" y="41572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MeshNormalMaterial</a:t>
            </a:r>
            <a:endParaRPr lang="en-US" altLang="zh-CN" dirty="0">
              <a:solidFill>
                <a:srgbClr val="333333"/>
              </a:solidFill>
              <a:latin typeface="inconsolata"/>
            </a:endParaRPr>
          </a:p>
          <a:p>
            <a:r>
              <a:rPr lang="en-US" altLang="zh-CN" dirty="0">
                <a:solidFill>
                  <a:srgbClr val="555555"/>
                </a:solidFill>
                <a:latin typeface="inconsolata"/>
              </a:rPr>
              <a:t>A material that maps the normal vectors to RGB colors.</a:t>
            </a:r>
            <a:endParaRPr lang="en-US" altLang="zh-CN" b="0" i="0" dirty="0">
              <a:solidFill>
                <a:srgbClr val="555555"/>
              </a:solidFill>
              <a:effectLst/>
              <a:latin typeface="inconsolat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" y="1855062"/>
            <a:ext cx="4295775" cy="4314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004" y="1496649"/>
            <a:ext cx="33147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90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28" y="1955074"/>
            <a:ext cx="3819525" cy="4724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69" y="2061890"/>
            <a:ext cx="3505200" cy="41624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128" y="53764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333333"/>
                </a:solidFill>
                <a:latin typeface="inconsolata"/>
              </a:rPr>
              <a:t>MeshPhongMaterial</a:t>
            </a:r>
            <a:endParaRPr lang="en-US" altLang="zh-CN" dirty="0">
              <a:solidFill>
                <a:srgbClr val="333333"/>
              </a:solidFill>
              <a:latin typeface="inconsolata"/>
            </a:endParaRPr>
          </a:p>
          <a:p>
            <a:r>
              <a:rPr lang="en-US" altLang="zh-CN" dirty="0">
                <a:solidFill>
                  <a:srgbClr val="555555"/>
                </a:solidFill>
                <a:latin typeface="inconsolata"/>
              </a:rPr>
              <a:t>A material for shiny surfaces, evaluated per pixel.</a:t>
            </a:r>
            <a:endParaRPr lang="en-US" altLang="zh-CN" b="0" i="0" dirty="0">
              <a:solidFill>
                <a:srgbClr val="555555"/>
              </a:solidFill>
              <a:effectLst/>
              <a:latin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30393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2485344" cy="1325563"/>
          </a:xfrm>
        </p:spPr>
        <p:txBody>
          <a:bodyPr/>
          <a:lstStyle/>
          <a:p>
            <a:r>
              <a:rPr lang="zh-CN" altLang="en-US" dirty="0"/>
              <a:t>摄像头：</a:t>
            </a:r>
            <a:r>
              <a:rPr lang="en-US" altLang="zh-CN" dirty="0"/>
              <a:t>camera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994" y="158523"/>
            <a:ext cx="5876925" cy="2447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1" y="2490107"/>
            <a:ext cx="6467475" cy="4229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84161" y="2813689"/>
            <a:ext cx="1270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perspective</a:t>
            </a:r>
            <a:endParaRPr lang="en-US" altLang="zh-CN" dirty="0"/>
          </a:p>
          <a:p>
            <a:r>
              <a:rPr lang="en-US" altLang="zh-CN" dirty="0"/>
              <a:t>camera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801268" y="4959923"/>
            <a:ext cx="2035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orthographic camer</a:t>
            </a:r>
          </a:p>
        </p:txBody>
      </p:sp>
    </p:spTree>
    <p:extLst>
      <p:ext uri="{BB962C8B-B14F-4D97-AF65-F5344CB8AC3E}">
        <p14:creationId xmlns:p14="http://schemas.microsoft.com/office/powerpoint/2010/main" val="3230205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238250"/>
            <a:ext cx="82772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196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55" y="81779"/>
            <a:ext cx="6372225" cy="4238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68" y="5192213"/>
            <a:ext cx="4410075" cy="147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155" y="4230188"/>
            <a:ext cx="6267450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011" y="1353366"/>
            <a:ext cx="54864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6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3" y="103821"/>
            <a:ext cx="5819775" cy="2505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018" y="1356358"/>
            <a:ext cx="5494242" cy="52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23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5" y="1549852"/>
            <a:ext cx="6602931" cy="6534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8343" y="269966"/>
            <a:ext cx="5808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初始， 摄像机会“看向”（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r>
              <a:rPr lang="en-US" altLang="zh-CN" dirty="0"/>
              <a:t>0</a:t>
            </a:r>
            <a:r>
              <a:rPr lang="zh-CN" altLang="en-US" dirty="0"/>
              <a:t>）的点，也可以用下面的函数进行改变。</a:t>
            </a:r>
          </a:p>
        </p:txBody>
      </p:sp>
    </p:spTree>
    <p:extLst>
      <p:ext uri="{BB962C8B-B14F-4D97-AF65-F5344CB8AC3E}">
        <p14:creationId xmlns:p14="http://schemas.microsoft.com/office/powerpoint/2010/main" val="1935825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光源：</a:t>
            </a:r>
            <a:r>
              <a:rPr lang="en-US" altLang="zh-CN" dirty="0" err="1"/>
              <a:t>lightsource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55023"/>
            <a:ext cx="7674429" cy="504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438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52487"/>
            <a:ext cx="64008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3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82" y="246561"/>
            <a:ext cx="6086475" cy="1714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51" y="2211568"/>
            <a:ext cx="44005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146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5" y="177301"/>
            <a:ext cx="6743700" cy="2619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565" y="2796676"/>
            <a:ext cx="45529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205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08" y="103958"/>
            <a:ext cx="6438900" cy="1181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5" y="1811926"/>
            <a:ext cx="7963056" cy="351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2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" y="505233"/>
            <a:ext cx="5105400" cy="1266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2058"/>
            <a:ext cx="6934200" cy="22669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02" y="3805645"/>
            <a:ext cx="3028950" cy="3000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89" y="4927214"/>
            <a:ext cx="496252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05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95" y="132941"/>
            <a:ext cx="6448425" cy="1419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640" y="842553"/>
            <a:ext cx="2105025" cy="3019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3675"/>
            <a:ext cx="6410325" cy="3324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01" y="5546407"/>
            <a:ext cx="390525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6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04" y="0"/>
            <a:ext cx="82575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590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65" y="209822"/>
            <a:ext cx="6543675" cy="1962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31" y="2937918"/>
            <a:ext cx="188595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2645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0" y="319496"/>
            <a:ext cx="663892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00" y="1418136"/>
            <a:ext cx="6677025" cy="120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405" y="2854097"/>
            <a:ext cx="2266950" cy="2543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37" y="2688226"/>
            <a:ext cx="3038475" cy="37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830" y="4281759"/>
            <a:ext cx="65055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90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49" y="230777"/>
            <a:ext cx="6419850" cy="1066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802" y="391477"/>
            <a:ext cx="2124075" cy="22955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51" y="1751240"/>
            <a:ext cx="6419850" cy="501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8" y="1429701"/>
            <a:ext cx="2549706" cy="25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964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79" y="312148"/>
            <a:ext cx="6515100" cy="1200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604" y="474617"/>
            <a:ext cx="1419225" cy="228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4113711"/>
            <a:ext cx="6457950" cy="2514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547" y="2210343"/>
            <a:ext cx="6135467" cy="4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982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23" y="242614"/>
            <a:ext cx="2981325" cy="4857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30" y="856025"/>
            <a:ext cx="7972425" cy="12096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891" y="2996428"/>
            <a:ext cx="21145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063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69" y="388211"/>
            <a:ext cx="3429000" cy="542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931136"/>
            <a:ext cx="7781925" cy="1866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69" y="2711904"/>
            <a:ext cx="7696200" cy="2305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69" y="5365841"/>
            <a:ext cx="760095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51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10" y="0"/>
            <a:ext cx="7705725" cy="53054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" y="5305425"/>
            <a:ext cx="76581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0403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59" y="259080"/>
            <a:ext cx="768667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919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6918"/>
            <a:ext cx="6400800" cy="1314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332" y="2836407"/>
            <a:ext cx="6524625" cy="33623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3332" y="1950720"/>
            <a:ext cx="63625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创建一种复合类型的三维形体，可以看到边框和双面材质（表面的颜色由法线向量随机决定）</a:t>
            </a:r>
          </a:p>
        </p:txBody>
      </p:sp>
    </p:spTree>
    <p:extLst>
      <p:ext uri="{BB962C8B-B14F-4D97-AF65-F5344CB8AC3E}">
        <p14:creationId xmlns:p14="http://schemas.microsoft.com/office/powerpoint/2010/main" val="93680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7" y="0"/>
            <a:ext cx="8084634" cy="685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516" y="4363402"/>
            <a:ext cx="1104900" cy="1057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555026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2" y="209550"/>
            <a:ext cx="5657850" cy="2781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92" y="3214007"/>
            <a:ext cx="27432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32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95" y="225062"/>
            <a:ext cx="1647825" cy="590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5" y="1564549"/>
            <a:ext cx="837247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48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</TotalTime>
  <Words>249</Words>
  <Application>Microsoft Office PowerPoint</Application>
  <PresentationFormat>全屏显示(4:3)</PresentationFormat>
  <Paragraphs>45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8" baseType="lpstr">
      <vt:lpstr>inconsolata</vt:lpstr>
      <vt:lpstr>Open Sans</vt:lpstr>
      <vt:lpstr>等线</vt:lpstr>
      <vt:lpstr>等线 Light</vt:lpstr>
      <vt:lpstr>黑体</vt:lpstr>
      <vt:lpstr>Arial</vt:lpstr>
      <vt:lpstr>Calibri</vt:lpstr>
      <vt:lpstr>Calibri Light</vt:lpstr>
      <vt:lpstr>Consolas</vt:lpstr>
      <vt:lpstr>Office 主题​​</vt:lpstr>
      <vt:lpstr>第三章</vt:lpstr>
      <vt:lpstr>第一节 HTML5的二维绘图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Three.js 进行3D绘图</vt:lpstr>
      <vt:lpstr>基本3D概念—投影方式</vt:lpstr>
      <vt:lpstr>场景：scene</vt:lpstr>
      <vt:lpstr>几何形体：Geometry</vt:lpstr>
      <vt:lpstr>PowerPoint 演示文稿</vt:lpstr>
      <vt:lpstr>PowerPoint 演示文稿</vt:lpstr>
      <vt:lpstr>材质：material</vt:lpstr>
      <vt:lpstr>PowerPoint 演示文稿</vt:lpstr>
      <vt:lpstr>PowerPoint 演示文稿</vt:lpstr>
      <vt:lpstr>PowerPoint 演示文稿</vt:lpstr>
      <vt:lpstr>摄像头：camera</vt:lpstr>
      <vt:lpstr>PowerPoint 演示文稿</vt:lpstr>
      <vt:lpstr>PowerPoint 演示文稿</vt:lpstr>
      <vt:lpstr>PowerPoint 演示文稿</vt:lpstr>
      <vt:lpstr>光源：lightsource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第三章</dc:title>
  <dc:creator>dc lin</dc:creator>
  <cp:lastModifiedBy>dc lin</cp:lastModifiedBy>
  <cp:revision>33</cp:revision>
  <dcterms:created xsi:type="dcterms:W3CDTF">2016-09-28T04:28:48Z</dcterms:created>
  <dcterms:modified xsi:type="dcterms:W3CDTF">2016-10-12T06:14:00Z</dcterms:modified>
</cp:coreProperties>
</file>